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56" r:id="rId2"/>
    <p:sldId id="333" r:id="rId3"/>
    <p:sldId id="334" r:id="rId4"/>
    <p:sldId id="335" r:id="rId5"/>
    <p:sldId id="258" r:id="rId6"/>
    <p:sldId id="260" r:id="rId7"/>
    <p:sldId id="261" r:id="rId8"/>
    <p:sldId id="262" r:id="rId9"/>
    <p:sldId id="266" r:id="rId10"/>
    <p:sldId id="303" r:id="rId11"/>
    <p:sldId id="263" r:id="rId12"/>
    <p:sldId id="264" r:id="rId13"/>
    <p:sldId id="329" r:id="rId14"/>
    <p:sldId id="267" r:id="rId15"/>
    <p:sldId id="330" r:id="rId16"/>
    <p:sldId id="268" r:id="rId17"/>
    <p:sldId id="269" r:id="rId18"/>
    <p:sldId id="331" r:id="rId19"/>
    <p:sldId id="270" r:id="rId20"/>
    <p:sldId id="271" r:id="rId21"/>
    <p:sldId id="272" r:id="rId22"/>
    <p:sldId id="332" r:id="rId23"/>
    <p:sldId id="273" r:id="rId24"/>
    <p:sldId id="290" r:id="rId25"/>
    <p:sldId id="275" r:id="rId26"/>
    <p:sldId id="291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95" r:id="rId35"/>
    <p:sldId id="283" r:id="rId36"/>
    <p:sldId id="284" r:id="rId37"/>
    <p:sldId id="285" r:id="rId38"/>
    <p:sldId id="286" r:id="rId39"/>
    <p:sldId id="287" r:id="rId40"/>
    <p:sldId id="288" r:id="rId41"/>
    <p:sldId id="292" r:id="rId42"/>
    <p:sldId id="293" r:id="rId43"/>
    <p:sldId id="323" r:id="rId44"/>
    <p:sldId id="324" r:id="rId45"/>
    <p:sldId id="325" r:id="rId46"/>
    <p:sldId id="326" r:id="rId47"/>
    <p:sldId id="327" r:id="rId48"/>
    <p:sldId id="328" r:id="rId49"/>
    <p:sldId id="294" r:id="rId50"/>
    <p:sldId id="296" r:id="rId51"/>
    <p:sldId id="322" r:id="rId52"/>
    <p:sldId id="297" r:id="rId53"/>
    <p:sldId id="298" r:id="rId54"/>
    <p:sldId id="299" r:id="rId55"/>
    <p:sldId id="300" r:id="rId56"/>
    <p:sldId id="301" r:id="rId57"/>
    <p:sldId id="302" r:id="rId58"/>
    <p:sldId id="304" r:id="rId59"/>
    <p:sldId id="307" r:id="rId60"/>
    <p:sldId id="305" r:id="rId61"/>
    <p:sldId id="309" r:id="rId62"/>
    <p:sldId id="306" r:id="rId63"/>
    <p:sldId id="308" r:id="rId64"/>
    <p:sldId id="312" r:id="rId65"/>
    <p:sldId id="313" r:id="rId66"/>
    <p:sldId id="311" r:id="rId67"/>
    <p:sldId id="336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57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9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162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89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465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96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348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205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82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6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30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3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62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56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88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88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CF906A-700A-4437-9B78-5E82785E02C1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BD0AAE1-6D14-42E2-95FD-7262FD0B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2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0194" y="2061617"/>
            <a:ext cx="10189028" cy="2049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«Работа библиотеки Жигаловского района по профилактике социально-негативных явлений среди детей и подростков»</a:t>
            </a:r>
            <a:endParaRPr lang="ru-RU" sz="3200" b="1" dirty="0">
              <a:ln/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31" y="679268"/>
            <a:ext cx="5538652" cy="553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6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03" y="749080"/>
            <a:ext cx="7056084" cy="529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38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82" y="670561"/>
            <a:ext cx="7280365" cy="546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84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66" y="801189"/>
            <a:ext cx="7184570" cy="5388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0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24" y="746760"/>
            <a:ext cx="7289074" cy="546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8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15" y="738050"/>
            <a:ext cx="7097488" cy="532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86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1060704"/>
            <a:ext cx="5896572" cy="462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86384" y="914400"/>
            <a:ext cx="43891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своей практике стараемся применять новые формы массовой работы: это различные уличные акции «Жизнь без опасности», «Мы против курения», «Остановись у пропасти», «Время читать», слайд-беседы, слайд-репортажи, презентации-обсуждения, тренинги,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проведение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библионочи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</a:p>
        </p:txBody>
      </p:sp>
    </p:spTree>
    <p:extLst>
      <p:ext uri="{BB962C8B-B14F-4D97-AF65-F5344CB8AC3E}">
        <p14:creationId xmlns:p14="http://schemas.microsoft.com/office/powerpoint/2010/main" val="19665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274" y="701613"/>
            <a:ext cx="7117041" cy="533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5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4" y="740228"/>
            <a:ext cx="7170054" cy="537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59" y="1188720"/>
            <a:ext cx="6120384" cy="459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77824" y="1188720"/>
            <a:ext cx="3749040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29640" y="1188720"/>
            <a:ext cx="392887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 младшего возраста используем комплексные формы работы: бенефис, вечер-путешествие, фестиваль, утренник с элементами театрализации, подвижных игр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40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9616" y="1115568"/>
            <a:ext cx="9546336" cy="361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серьезнейших проблем современного общества остается проблема асоциального поведения детей и подростков, безнадзорность и правонарушения, негативные зависимости (</a:t>
            </a:r>
            <a:r>
              <a:rPr lang="ru-RU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табакокурение</a:t>
            </a:r>
            <a:r>
              <a:rPr lang="ru-RU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алкоголизм, токсикомания, наркомания</a:t>
            </a:r>
            <a:r>
              <a:rPr lang="ru-RU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801188"/>
            <a:ext cx="7149737" cy="536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49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91" y="693202"/>
            <a:ext cx="4927490" cy="546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313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3" y="766353"/>
            <a:ext cx="7013303" cy="525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9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58" y="781899"/>
            <a:ext cx="8346084" cy="529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79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60" y="767225"/>
            <a:ext cx="5460135" cy="508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69264" y="1645920"/>
            <a:ext cx="42428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центр правовой и социально-значимой информации (ПЦПИ). Центр оборудован компьютерной и оргтехникой, имеется выход в </a:t>
            </a:r>
            <a:r>
              <a:rPr lang="ru-RU" sz="2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endParaRPr lang="ru-RU" sz="2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54" y="950975"/>
            <a:ext cx="6242305" cy="468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61872" y="1280159"/>
            <a:ext cx="35295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Пользователям ПЦПИ предлагаются печатные и электронные учебные пособия по экономике, юридическим наукам, социологии, обществознанию, политологии, а также доступ к справочно-правовой базе «</a:t>
            </a:r>
            <a:r>
              <a:rPr lang="ru-RU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КонсультантПлюс</a:t>
            </a: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8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0968" y="1404473"/>
            <a:ext cx="5489302" cy="4116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5840" y="1024128"/>
            <a:ext cx="51572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мероприятия по формированию правовой культуры молодежи - «Права и обязанности несовершеннолетних», «Административная и уголовная ответственность за совершенные правонарушения и преступления», в том числе с участием ответственного секретаря комиссии по делам несовершеннолетних и защите их </a:t>
            </a: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прав, 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65" y="714102"/>
            <a:ext cx="7199085" cy="539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76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79" y="661852"/>
            <a:ext cx="7303588" cy="547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55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48" y="1159110"/>
            <a:ext cx="5815584" cy="4473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2416" y="1159110"/>
            <a:ext cx="4133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рокуратуры </a:t>
            </a:r>
            <a:r>
              <a:rPr lang="ru-RU" sz="2000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Жигаловского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</a:t>
            </a:r>
            <a:endParaRPr lang="ru-RU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9888" y="1517904"/>
            <a:ext cx="96926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чреждения </a:t>
            </a:r>
            <a:r>
              <a:rPr lang="ru-RU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ведомства, занимающиеся </a:t>
            </a:r>
            <a:r>
              <a:rPr lang="ru-RU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профилактикой социально-негативных явлений среди </a:t>
            </a:r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подростков: </a:t>
            </a:r>
          </a:p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комиссии </a:t>
            </a:r>
            <a:r>
              <a:rPr lang="ru-RU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делам несовершеннолетних и защите их </a:t>
            </a:r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</a:p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учреждения образования </a:t>
            </a:r>
          </a:p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учреждения здравоохранения </a:t>
            </a:r>
          </a:p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учреждения социальной </a:t>
            </a:r>
            <a:r>
              <a:rPr lang="ru-RU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защиты, опеки и </a:t>
            </a:r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попечительства</a:t>
            </a:r>
          </a:p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органы </a:t>
            </a:r>
            <a:r>
              <a:rPr lang="ru-RU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полиции </a:t>
            </a:r>
            <a:endParaRPr lang="ru-RU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-учреждения культуры</a:t>
            </a:r>
            <a:endParaRPr lang="ru-RU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2" y="722812"/>
            <a:ext cx="5541264" cy="539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41248" y="914400"/>
            <a:ext cx="4425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пропаганды здорового образа жизни, профилактики наркомании, алкоголизма и курения в библиотеках п. Жигалово, а также в рамках выездных мероприятий в школах района сотрудниками библиотеки проводятся информационные часы, беседы, дискуссии - «Влияние алкоголя на организм человека», «Не начинай, не пробуй, не рискуй!», «Что мы знаем о СПИДе</a:t>
            </a: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 др.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64" y="748938"/>
            <a:ext cx="7210696" cy="540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8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37" y="801189"/>
            <a:ext cx="7071360" cy="530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3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84" y="801355"/>
            <a:ext cx="5742432" cy="538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96112" y="1060704"/>
            <a:ext cx="41513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</a:t>
            </a:r>
            <a:r>
              <a:rPr lang="ru-RU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тренинги, анкетирование учащихся по проблемам формирования навыков </a:t>
            </a:r>
            <a:r>
              <a:rPr lang="ru-RU" sz="2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ЗОЖ</a:t>
            </a:r>
            <a:endParaRPr lang="ru-RU" sz="2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6" y="731520"/>
            <a:ext cx="7175863" cy="538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40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853439"/>
            <a:ext cx="7001692" cy="525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140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4" y="762226"/>
            <a:ext cx="2702807" cy="544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1" y="762226"/>
            <a:ext cx="4026079" cy="5368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32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17" y="766354"/>
            <a:ext cx="7624426" cy="540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1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73" y="1152143"/>
            <a:ext cx="5855644" cy="439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77824" y="1152143"/>
            <a:ext cx="37856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библиотеках 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оформляются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книжно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-публицистические выставки: выставка-совет «В гармонии с собой и миром», выставка-предупреждение «Мы за здоровый образ жизни», «Курить – здоровью вредить!» и т.д. Также проводятся обзоры книг с </a:t>
            </a: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выставок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5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3040" y="1133856"/>
            <a:ext cx="90891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собая </a:t>
            </a:r>
            <a:r>
              <a:rPr lang="ru-RU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в формировании престижности здорового образа жизни, профилактике асоциальных явлений среди детей и подростков отведена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БИБЛИОТЕКАМ </a:t>
            </a:r>
            <a:endParaRPr lang="ru-RU" sz="36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12" y="1053737"/>
            <a:ext cx="6056522" cy="4542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14400" y="1053738"/>
            <a:ext cx="38404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библиотека 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выпускает 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печатную продукцию, распространяет различные информационные материалы (информационные списки, буклеты, памятки, закладки): «Алкоголь и молодые люди», «Алкоголь в первый месяц беременности», «Родителям о пьянстве, наркомании и токсикомании», серия буклетов «Скажи нет наркотикам!», 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признаки наркомана», «Вред </a:t>
            </a:r>
            <a:r>
              <a:rPr lang="ru-RU" sz="20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табакокурения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67" y="1062446"/>
            <a:ext cx="6508204" cy="488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24128" y="932688"/>
            <a:ext cx="3383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одростковый </a:t>
            </a:r>
            <a:r>
              <a:rPr lang="ru-RU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«Жизнь в литературе», куда входят дети группы риска и </a:t>
            </a:r>
            <a:r>
              <a:rPr lang="ru-RU" sz="2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опекаемые </a:t>
            </a:r>
            <a:endParaRPr lang="ru-RU" sz="2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11" y="714103"/>
            <a:ext cx="7245531" cy="543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85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93" y="1060704"/>
            <a:ext cx="5889317" cy="441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77824" y="896112"/>
            <a:ext cx="40599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Создана среда для общения «особых детей» со сверстниками на базе различных читательских объединений, </a:t>
            </a:r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кружков </a:t>
            </a:r>
            <a:endParaRPr lang="ru-RU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89" y="969265"/>
            <a:ext cx="6144768" cy="460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77824" y="969265"/>
            <a:ext cx="3749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Дети, находящиеся в трудной жизненной ситуации, являются постоянными членами таких кружков, работающих при Центральной детской библиотеке, как: «Цветная ниточка», «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Зеркалята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кружок оригами «Журавлик», кружок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бумагопластики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«Фантазеры</a:t>
            </a: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7" y="679268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50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05" y="740228"/>
            <a:ext cx="7175863" cy="5381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4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46" y="740228"/>
            <a:ext cx="7262948" cy="544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1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24" y="740230"/>
            <a:ext cx="7048136" cy="528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4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08" y="1020645"/>
            <a:ext cx="6417636" cy="481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96112" y="1020645"/>
            <a:ext cx="3419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8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удовольствием посещают игровую комнату «В гостях у сказки</a:t>
            </a:r>
            <a:r>
              <a:rPr lang="ru-RU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8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где для них проводятся игры и часы </a:t>
            </a:r>
            <a:r>
              <a:rPr lang="ru-RU" sz="28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чтения </a:t>
            </a:r>
            <a:endParaRPr lang="ru-RU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8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01" y="1060703"/>
            <a:ext cx="6076840" cy="4557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69264" y="1243584"/>
            <a:ext cx="37124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библиотекам не так просто привлечь читателей, быть услышанными подростками, в том числе «группы риска», поэтому при работе с ними работники 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МЦБ </a:t>
            </a:r>
            <a:r>
              <a:rPr lang="ru-RU" sz="20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Жигаловского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 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стараются максимально разнообразить свои мероприятия, наполнить их интересной, полезной информацией, яркими 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впечатлениями</a:t>
            </a:r>
            <a:endParaRPr lang="ru-RU" sz="2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38" y="943139"/>
            <a:ext cx="6520978" cy="4890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5840" y="943138"/>
            <a:ext cx="34381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Игровая комната, созданная на базе читального зала 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Центральной 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детской библиотеки, – один из эффективных вариантов решения проблемы организации досуга детей. Ведь зачастую именно неорганизованный досуг ребенка служит благоприятной почвой для проявления негативных 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явлений </a:t>
            </a:r>
            <a:endParaRPr lang="ru-RU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6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4" y="775062"/>
            <a:ext cx="7141029" cy="535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9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30" y="740228"/>
            <a:ext cx="7175862" cy="538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88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9664" y="1116439"/>
            <a:ext cx="7154504" cy="418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70432" y="731520"/>
            <a:ext cx="26151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профилактики безнадзорности несовершеннолетних большое внимание уделяется работе, направленной на укрепление и поднятие престижа семьи. 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Клуб «Веселый балаганчик» 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Центральной детской библиотеки работает 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рамках программы «Семейное чтение для сердца и разума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етская библиотека\Desktop\2 а утренник\фото\PC300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3810" y="839449"/>
            <a:ext cx="8499423" cy="473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44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44" y="1066801"/>
            <a:ext cx="6380480" cy="478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31520" y="932689"/>
            <a:ext cx="38953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Появление в 2013 году </a:t>
            </a:r>
            <a:r>
              <a:rPr lang="ru-RU" sz="200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Библиобуса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Межпоселенческая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центральная библиотека стала одним из победителей областного конкурса «</a:t>
            </a:r>
            <a:r>
              <a:rPr lang="ru-RU" sz="200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Библиобусы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Приангарью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») позволило расширить библиотекам п. Жигалово сферу информационно-библиотечного обслуживания населения, в том числе детского и подросткового возраста, и охватить отдаленные населенные пункты района, где нет библиотек, культурно-информационных центров и досуг детей не </a:t>
            </a:r>
            <a:r>
              <a:rPr lang="ru-RU" sz="2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организован </a:t>
            </a:r>
            <a:endParaRPr lang="ru-RU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4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63" y="787038"/>
            <a:ext cx="8865326" cy="498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7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16" y="804455"/>
            <a:ext cx="9159483" cy="515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98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4" y="705395"/>
            <a:ext cx="7257143" cy="544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700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8" y="1060704"/>
            <a:ext cx="6543620" cy="4978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69264" y="1060704"/>
            <a:ext cx="3584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Теперь дети из этих деревень с большим нетерпением ждут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Библиобус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который не только привозит книги, но и радует их постановками кукольных спектаклей</a:t>
            </a:r>
            <a:endParaRPr lang="ru-RU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85" y="727198"/>
            <a:ext cx="7222264" cy="541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44" y="801189"/>
            <a:ext cx="6990078" cy="524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64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68" y="661851"/>
            <a:ext cx="7350035" cy="551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05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766354"/>
            <a:ext cx="7036525" cy="527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6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04" y="679269"/>
            <a:ext cx="7268755" cy="545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9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22" y="748939"/>
            <a:ext cx="7164251" cy="537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0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88" y="696686"/>
            <a:ext cx="7268753" cy="5451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74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08" y="592183"/>
            <a:ext cx="7419704" cy="556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82240" y="957943"/>
            <a:ext cx="6531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дети  - наше будущее,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а  мы в ответе за них</a:t>
            </a:r>
            <a:endParaRPr lang="ru-RU" sz="3200" b="1" dirty="0">
              <a:solidFill>
                <a:srgbClr val="FFFF00"/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656" y="2286001"/>
            <a:ext cx="6181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Спасибо за внимание!</a:t>
            </a:r>
            <a:endParaRPr lang="ru-RU" sz="4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32" y="629228"/>
            <a:ext cx="7370309" cy="552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71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92" y="672243"/>
            <a:ext cx="9809845" cy="554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78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04" y="679270"/>
            <a:ext cx="7230827" cy="542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09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496</TotalTime>
  <Words>673</Words>
  <Application>Microsoft Office PowerPoint</Application>
  <PresentationFormat>Широкоэкранный</PresentationFormat>
  <Paragraphs>32</Paragraphs>
  <Slides>67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3" baseType="lpstr">
      <vt:lpstr>Arial</vt:lpstr>
      <vt:lpstr>Calibri</vt:lpstr>
      <vt:lpstr>Garamond</vt:lpstr>
      <vt:lpstr>Segoe Print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2016-05-18T04:19:06Z</dcterms:created>
  <dcterms:modified xsi:type="dcterms:W3CDTF">2016-06-07T07:14:48Z</dcterms:modified>
</cp:coreProperties>
</file>